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73" r:id="rId4"/>
    <p:sldId id="272" r:id="rId5"/>
    <p:sldId id="278" r:id="rId6"/>
    <p:sldId id="260" r:id="rId7"/>
    <p:sldId id="265" r:id="rId8"/>
    <p:sldId id="275" r:id="rId9"/>
    <p:sldId id="277" r:id="rId10"/>
    <p:sldId id="274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159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0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4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852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468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776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53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038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60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260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99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07EB-C7BE-4ED4-8AFD-E54AAED74C10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314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Measurements in Chemistry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 smtClean="0"/>
              <a:t>Mass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CA" dirty="0" smtClean="0"/>
              <a:t>Volume</a:t>
            </a:r>
            <a:endParaRPr lang="en-CA" dirty="0"/>
          </a:p>
        </p:txBody>
      </p:sp>
      <p:pic>
        <p:nvPicPr>
          <p:cNvPr id="1026" name="Picture 2" descr="http://labsuppliesusa.com/wp-content/themes/shopperpress/thumbs/graduated-cylinder-500ml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290" y="2248472"/>
            <a:ext cx="3164110" cy="3164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nasco.com/prod/images/products/F0/AC013305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4" y="2245519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5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RULE #2: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When multiplying and dividing measured values, the answer has the same number of </a:t>
            </a:r>
            <a:r>
              <a:rPr lang="en-CA" dirty="0" smtClean="0">
                <a:solidFill>
                  <a:schemeClr val="accent6">
                    <a:lumMod val="75000"/>
                  </a:schemeClr>
                </a:solidFill>
              </a:rPr>
              <a:t>significant digits </a:t>
            </a:r>
            <a:r>
              <a:rPr lang="en-CA" dirty="0" smtClean="0"/>
              <a:t>as the least number of significant digits in the question.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43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Using RULE #2: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Answer the following to the correct number of significant digits:</a:t>
            </a:r>
          </a:p>
          <a:p>
            <a:pPr marL="0" indent="0">
              <a:buNone/>
            </a:pPr>
            <a:r>
              <a:rPr lang="en-CA" dirty="0" smtClean="0"/>
              <a:t>563 x 21 = </a:t>
            </a:r>
          </a:p>
          <a:p>
            <a:pPr marL="0" indent="0">
              <a:buNone/>
            </a:pPr>
            <a:r>
              <a:rPr lang="en-CA" dirty="0" smtClean="0"/>
              <a:t>45/ 56.15 = </a:t>
            </a:r>
          </a:p>
          <a:p>
            <a:pPr marL="0" indent="0">
              <a:buNone/>
            </a:pPr>
            <a:r>
              <a:rPr lang="en-CA" dirty="0" smtClean="0"/>
              <a:t>0.00123 x 0.115 = </a:t>
            </a:r>
          </a:p>
          <a:p>
            <a:pPr marL="0" indent="0">
              <a:buNone/>
            </a:pPr>
            <a:r>
              <a:rPr lang="en-CA" dirty="0" smtClean="0"/>
              <a:t>0.702 x 1.20 =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749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Consider the two balances below: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8721"/>
            <a:ext cx="4040188" cy="864096"/>
          </a:xfrm>
        </p:spPr>
        <p:txBody>
          <a:bodyPr>
            <a:normAutofit/>
          </a:bodyPr>
          <a:lstStyle/>
          <a:p>
            <a:r>
              <a:rPr lang="en-CA" sz="1800" dirty="0" smtClean="0"/>
              <a:t>Balance 1: </a:t>
            </a:r>
          </a:p>
          <a:p>
            <a:r>
              <a:rPr lang="en-CA" sz="1800" dirty="0" smtClean="0"/>
              <a:t>the banana has a mass of 186 grams</a:t>
            </a:r>
            <a:endParaRPr lang="en-CA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1264790"/>
          </a:xfrm>
        </p:spPr>
        <p:txBody>
          <a:bodyPr>
            <a:normAutofit/>
          </a:bodyPr>
          <a:lstStyle/>
          <a:p>
            <a:r>
              <a:rPr lang="en-CA" sz="1600" dirty="0" smtClean="0"/>
              <a:t>Balance 2: </a:t>
            </a:r>
          </a:p>
          <a:p>
            <a:r>
              <a:rPr lang="en-CA" sz="1600" dirty="0" smtClean="0"/>
              <a:t>the same banana might have a mass of 185.92 g or 186.25 g etc. We CAN’T assume that the mass would be 186.00 g</a:t>
            </a:r>
            <a:endParaRPr lang="en-CA" sz="1600" dirty="0"/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9218"/>
            <a:ext cx="4040188" cy="3362601"/>
          </a:xfrm>
        </p:spPr>
      </p:pic>
      <p:pic>
        <p:nvPicPr>
          <p:cNvPr id="1028" name="Picture 4" descr="http://i00.i.aliimg.com/wsphoto/v0/568110976/Precision-Electronic-font-b-Scale-b-font-0-01-Hot-Sale-Digital-font-b-Balance-b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622223"/>
            <a:ext cx="4041775" cy="305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RULE #1: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When adding or subtracting measured values, the answer has the same number of </a:t>
            </a:r>
            <a:r>
              <a:rPr lang="en-CA" dirty="0" smtClean="0">
                <a:solidFill>
                  <a:schemeClr val="accent6">
                    <a:lumMod val="75000"/>
                  </a:schemeClr>
                </a:solidFill>
              </a:rPr>
              <a:t>decimal places </a:t>
            </a:r>
            <a:r>
              <a:rPr lang="en-CA" dirty="0" smtClean="0"/>
              <a:t>as the least number of decimal places in the question.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-3690938" y="5515273"/>
            <a:ext cx="4572001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/>
              <a:t>More examples:</a:t>
            </a:r>
          </a:p>
          <a:p>
            <a:r>
              <a:rPr lang="en-CA" dirty="0"/>
              <a:t>10.1 g + 0.32 g =</a:t>
            </a:r>
          </a:p>
          <a:p>
            <a:r>
              <a:rPr lang="en-CA" dirty="0"/>
              <a:t>5.56 g + 1.329 g =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292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b="1" dirty="0" smtClean="0">
                <a:solidFill>
                  <a:srgbClr val="0070C0"/>
                </a:solidFill>
              </a:rPr>
              <a:t>Example: </a:t>
            </a:r>
            <a:br>
              <a:rPr lang="en-CA" sz="3600" b="1" dirty="0" smtClean="0">
                <a:solidFill>
                  <a:srgbClr val="0070C0"/>
                </a:solidFill>
              </a:rPr>
            </a:br>
            <a:r>
              <a:rPr lang="en-CA" sz="3600" b="1" dirty="0" smtClean="0">
                <a:solidFill>
                  <a:srgbClr val="0070C0"/>
                </a:solidFill>
              </a:rPr>
              <a:t>2 objects are massed, one using balance 1 and the other using balance 2</a:t>
            </a:r>
            <a:endParaRPr lang="en-CA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Mass of object 1: </a:t>
            </a:r>
            <a:r>
              <a:rPr lang="en-CA" dirty="0" smtClean="0">
                <a:solidFill>
                  <a:srgbClr val="FF0000"/>
                </a:solidFill>
              </a:rPr>
              <a:t>25 g</a:t>
            </a:r>
          </a:p>
          <a:p>
            <a:pPr marL="0" indent="0">
              <a:buNone/>
            </a:pPr>
            <a:r>
              <a:rPr lang="en-CA" dirty="0" smtClean="0"/>
              <a:t>Mass of object 2: </a:t>
            </a:r>
            <a:r>
              <a:rPr lang="en-CA" dirty="0" smtClean="0">
                <a:solidFill>
                  <a:srgbClr val="FF0000"/>
                </a:solidFill>
              </a:rPr>
              <a:t>13.45 g</a:t>
            </a:r>
          </a:p>
          <a:p>
            <a:pPr marL="0" indent="0">
              <a:buNone/>
            </a:pPr>
            <a:r>
              <a:rPr lang="en-CA" dirty="0" smtClean="0"/>
              <a:t>The total of both masses is 38 g NOT 38.45 g</a:t>
            </a:r>
          </a:p>
          <a:p>
            <a:pPr marL="0" indent="0">
              <a:buNone/>
            </a:pPr>
            <a:r>
              <a:rPr lang="en-CA" dirty="0" smtClean="0"/>
              <a:t>Why? </a:t>
            </a:r>
          </a:p>
          <a:p>
            <a:pPr marL="0" indent="0">
              <a:buNone/>
            </a:pPr>
            <a:r>
              <a:rPr lang="en-CA" dirty="0" smtClean="0"/>
              <a:t>We don’t know what the decimal places would have been if object 1 had been massed on balance 2 – we can’t assume it was 25.00 g!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595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More examples:</a:t>
            </a:r>
          </a:p>
          <a:p>
            <a:pPr marL="0" indent="0">
              <a:buNone/>
            </a:pPr>
            <a:r>
              <a:rPr lang="en-CA" dirty="0"/>
              <a:t>10.1 g + 0.32 g =</a:t>
            </a:r>
          </a:p>
          <a:p>
            <a:pPr marL="0" indent="0">
              <a:buNone/>
            </a:pPr>
            <a:r>
              <a:rPr lang="en-CA" dirty="0"/>
              <a:t>5.56 g + 1.329 g =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601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solidFill>
                  <a:srgbClr val="0070C0"/>
                </a:solidFill>
              </a:rPr>
              <a:t>Significant Digits</a:t>
            </a:r>
            <a:endParaRPr lang="en-CA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 smtClean="0"/>
              <a:t>The number of digits that we are certain of (significant digits) depends on the graduations of the measuring device</a:t>
            </a:r>
          </a:p>
          <a:p>
            <a:pPr marL="0" indent="0">
              <a:buNone/>
            </a:pPr>
            <a:r>
              <a:rPr lang="en-CA" sz="2400" b="1" dirty="0" smtClean="0">
                <a:solidFill>
                  <a:srgbClr val="FF0000"/>
                </a:solidFill>
              </a:rPr>
              <a:t>For example:</a:t>
            </a:r>
          </a:p>
          <a:p>
            <a:pPr marL="0" indent="0">
              <a:buNone/>
            </a:pPr>
            <a:r>
              <a:rPr lang="en-CA" sz="2400" dirty="0" smtClean="0"/>
              <a:t>Using balance 1, the mass of the banana has been measured to _____ significant digits</a:t>
            </a:r>
          </a:p>
          <a:p>
            <a:pPr marL="0" indent="0">
              <a:buNone/>
            </a:pPr>
            <a:r>
              <a:rPr lang="en-CA" sz="2400" dirty="0" smtClean="0"/>
              <a:t>Using balance 2, the mass of the banana has been measured to _____significant digits 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 smtClean="0"/>
              <a:t>All calculations we perform with measured values must reflect the number of </a:t>
            </a:r>
            <a:r>
              <a:rPr lang="en-CA" sz="2400" b="1" dirty="0" smtClean="0">
                <a:solidFill>
                  <a:srgbClr val="FF0000"/>
                </a:solidFill>
              </a:rPr>
              <a:t>significant digits </a:t>
            </a:r>
            <a:r>
              <a:rPr lang="en-CA" sz="2400" dirty="0" smtClean="0"/>
              <a:t>(for multiplying and dividing) OR the number of </a:t>
            </a:r>
            <a:r>
              <a:rPr lang="en-CA" sz="2400" b="1" dirty="0" smtClean="0">
                <a:solidFill>
                  <a:srgbClr val="FF0000"/>
                </a:solidFill>
              </a:rPr>
              <a:t>decimal places </a:t>
            </a:r>
            <a:r>
              <a:rPr lang="en-CA" sz="2400" dirty="0" smtClean="0"/>
              <a:t>(for adding and subtracting) that the measured value has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45440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CA" sz="2400" b="1" dirty="0" smtClean="0">
                <a:solidFill>
                  <a:srgbClr val="FF0000"/>
                </a:solidFill>
              </a:rPr>
              <a:t>How to determine the number of significant digits a measured value has:</a:t>
            </a:r>
            <a:endParaRPr lang="en-CA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All non-zero digits are significant</a:t>
            </a:r>
          </a:p>
          <a:p>
            <a:pPr marL="0" indent="0">
              <a:buNone/>
            </a:pPr>
            <a:r>
              <a:rPr lang="en-CA" sz="2400" dirty="0" smtClean="0"/>
              <a:t>186 has __ significant digits; 185.89 has __ significant digits </a:t>
            </a:r>
          </a:p>
          <a:p>
            <a:r>
              <a:rPr lang="en-CA" sz="2400" b="1" dirty="0" smtClean="0">
                <a:solidFill>
                  <a:srgbClr val="0070C0"/>
                </a:solidFill>
              </a:rPr>
              <a:t>The ONLY zero digits that are NOT significant are the ones leading up to a decimal point</a:t>
            </a:r>
          </a:p>
          <a:p>
            <a:pPr marL="0" lvl="0" indent="0">
              <a:buNone/>
            </a:pPr>
            <a:r>
              <a:rPr lang="en-US" sz="2400" b="1" dirty="0" smtClean="0">
                <a:solidFill>
                  <a:schemeClr val="accent6"/>
                </a:solidFill>
              </a:rPr>
              <a:t>0</a:t>
            </a:r>
            <a:r>
              <a:rPr lang="en-US" sz="2400" dirty="0" smtClean="0"/>
              <a:t>.632 has __ significant digits; </a:t>
            </a:r>
            <a:r>
              <a:rPr lang="en-US" sz="2400" b="1" dirty="0" smtClean="0">
                <a:solidFill>
                  <a:schemeClr val="accent6"/>
                </a:solidFill>
              </a:rPr>
              <a:t>0.00</a:t>
            </a:r>
            <a:r>
              <a:rPr lang="en-US" sz="2400" dirty="0" smtClean="0"/>
              <a:t>632 has __ significant digits; </a:t>
            </a:r>
            <a:r>
              <a:rPr lang="en-US" sz="2400" b="1" dirty="0" smtClean="0">
                <a:solidFill>
                  <a:schemeClr val="accent6"/>
                </a:solidFill>
              </a:rPr>
              <a:t>0</a:t>
            </a:r>
            <a:r>
              <a:rPr lang="en-US" sz="2400" dirty="0" smtClean="0"/>
              <a:t>.63200 has __ significant digits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.0</a:t>
            </a:r>
            <a:r>
              <a:rPr lang="en-US" sz="2400" dirty="0" smtClean="0"/>
              <a:t>6302 has ___ significant digits</a:t>
            </a:r>
          </a:p>
          <a:p>
            <a:pPr marL="0" indent="0">
              <a:buNone/>
            </a:pPr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21881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How many significant digits?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123.4</a:t>
            </a:r>
          </a:p>
          <a:p>
            <a:pPr marL="0" indent="0">
              <a:buNone/>
            </a:pPr>
            <a:r>
              <a:rPr lang="en-CA" dirty="0" smtClean="0"/>
              <a:t>0.023</a:t>
            </a:r>
          </a:p>
          <a:p>
            <a:pPr marL="0" indent="0">
              <a:buNone/>
            </a:pPr>
            <a:r>
              <a:rPr lang="en-CA" dirty="0" smtClean="0"/>
              <a:t>0.00030</a:t>
            </a:r>
          </a:p>
          <a:p>
            <a:pPr marL="0" indent="0">
              <a:buNone/>
            </a:pPr>
            <a:r>
              <a:rPr lang="en-CA" dirty="0" smtClean="0"/>
              <a:t>8120.0</a:t>
            </a:r>
          </a:p>
          <a:p>
            <a:pPr marL="0" indent="0">
              <a:buNone/>
            </a:pPr>
            <a:r>
              <a:rPr lang="en-CA" dirty="0" smtClean="0"/>
              <a:t>804</a:t>
            </a:r>
          </a:p>
          <a:p>
            <a:pPr marL="0" indent="0">
              <a:buNone/>
            </a:pPr>
            <a:r>
              <a:rPr lang="en-CA" dirty="0" smtClean="0"/>
              <a:t>800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58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CA" sz="3200" b="1" dirty="0" smtClean="0">
                <a:solidFill>
                  <a:srgbClr val="0070C0"/>
                </a:solidFill>
              </a:rPr>
              <a:t>Round each number to the number of significant digits indicated:</a:t>
            </a:r>
            <a:endParaRPr lang="en-CA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0.3261 (to 3)</a:t>
            </a:r>
          </a:p>
          <a:p>
            <a:pPr marL="0" indent="0">
              <a:buNone/>
            </a:pPr>
            <a:r>
              <a:rPr lang="en-CA" dirty="0" smtClean="0"/>
              <a:t>679.5 (to 3)</a:t>
            </a:r>
          </a:p>
          <a:p>
            <a:pPr marL="0" indent="0">
              <a:buNone/>
            </a:pPr>
            <a:r>
              <a:rPr lang="en-CA" dirty="0"/>
              <a:t>561 (to 2)</a:t>
            </a:r>
          </a:p>
          <a:p>
            <a:pPr marL="0" indent="0">
              <a:buNone/>
            </a:pPr>
            <a:r>
              <a:rPr lang="en-CA" dirty="0" smtClean="0"/>
              <a:t>0.00344 (to 2)</a:t>
            </a:r>
          </a:p>
          <a:p>
            <a:pPr marL="0" indent="0">
              <a:buNone/>
            </a:pPr>
            <a:r>
              <a:rPr lang="en-CA" dirty="0" smtClean="0"/>
              <a:t>540 (to 1)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754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441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Measurements in Chemistry</vt:lpstr>
      <vt:lpstr>Consider the two balances below:</vt:lpstr>
      <vt:lpstr>RULE #1:</vt:lpstr>
      <vt:lpstr>Example:  2 objects are massed, one using balance 1 and the other using balance 2</vt:lpstr>
      <vt:lpstr>PowerPoint Presentation</vt:lpstr>
      <vt:lpstr>Significant Digits</vt:lpstr>
      <vt:lpstr>How to determine the number of significant digits a measured value has:</vt:lpstr>
      <vt:lpstr>How many significant digits?</vt:lpstr>
      <vt:lpstr>Round each number to the number of significant digits indicated:</vt:lpstr>
      <vt:lpstr>RULE #2:</vt:lpstr>
      <vt:lpstr>Using RULE #2: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</dc:title>
  <dc:creator>Darlene is Beautiful</dc:creator>
  <cp:lastModifiedBy>Darlene Wall [Staff]</cp:lastModifiedBy>
  <cp:revision>69</cp:revision>
  <dcterms:created xsi:type="dcterms:W3CDTF">2012-04-01T20:38:28Z</dcterms:created>
  <dcterms:modified xsi:type="dcterms:W3CDTF">2017-10-12T19:52:27Z</dcterms:modified>
</cp:coreProperties>
</file>